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9"/>
  </p:notesMasterIdLst>
  <p:sldIdLst>
    <p:sldId id="256" r:id="rId2"/>
    <p:sldId id="714" r:id="rId3"/>
    <p:sldId id="674" r:id="rId4"/>
    <p:sldId id="713" r:id="rId5"/>
    <p:sldId id="712" r:id="rId6"/>
    <p:sldId id="676" r:id="rId7"/>
    <p:sldId id="715" r:id="rId8"/>
    <p:sldId id="716" r:id="rId9"/>
    <p:sldId id="717" r:id="rId10"/>
    <p:sldId id="718" r:id="rId11"/>
    <p:sldId id="719" r:id="rId12"/>
    <p:sldId id="723" r:id="rId13"/>
    <p:sldId id="720" r:id="rId14"/>
    <p:sldId id="721" r:id="rId15"/>
    <p:sldId id="722" r:id="rId16"/>
    <p:sldId id="711"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71" autoAdjust="0"/>
    <p:restoredTop sz="93447" autoAdjust="0"/>
  </p:normalViewPr>
  <p:slideViewPr>
    <p:cSldViewPr snapToGrid="0">
      <p:cViewPr varScale="1">
        <p:scale>
          <a:sx n="67" d="100"/>
          <a:sy n="67" d="100"/>
        </p:scale>
        <p:origin x="552" y="56"/>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22-11-2025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6</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13671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latin typeface="Times New Roman" panose="02020603050405020304" pitchFamily="18" charset="0"/>
                <a:cs typeface="Times New Roman" panose="02020603050405020304" pitchFamily="18" charset="0"/>
              </a:rPr>
              <a:t>Crop Recommendation System Using Machine Learning</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C84325-F64D-CC15-E7D6-C5956834A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825" y="609601"/>
            <a:ext cx="10920495" cy="5423806"/>
          </a:xfrm>
        </p:spPr>
      </p:pic>
    </p:spTree>
    <p:extLst>
      <p:ext uri="{BB962C8B-B14F-4D97-AF65-F5344CB8AC3E}">
        <p14:creationId xmlns:p14="http://schemas.microsoft.com/office/powerpoint/2010/main" val="169052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A19A50-D581-9DF0-85B4-A6E706AD99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 y="177651"/>
            <a:ext cx="11358880" cy="5942106"/>
          </a:xfrm>
        </p:spPr>
      </p:pic>
    </p:spTree>
    <p:extLst>
      <p:ext uri="{BB962C8B-B14F-4D97-AF65-F5344CB8AC3E}">
        <p14:creationId xmlns:p14="http://schemas.microsoft.com/office/powerpoint/2010/main" val="255199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_REC">
            <a:hlinkClick r:id="" action="ppaction://media"/>
            <a:extLst>
              <a:ext uri="{FF2B5EF4-FFF2-40B4-BE49-F238E27FC236}">
                <a16:creationId xmlns:a16="http://schemas.microsoft.com/office/drawing/2014/main" id="{1E794027-545E-CAE7-874A-4D7066DA25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3350" y="266700"/>
            <a:ext cx="11496675" cy="5807075"/>
          </a:xfrm>
        </p:spPr>
      </p:pic>
    </p:spTree>
    <p:extLst>
      <p:ext uri="{BB962C8B-B14F-4D97-AF65-F5344CB8AC3E}">
        <p14:creationId xmlns:p14="http://schemas.microsoft.com/office/powerpoint/2010/main" val="871442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7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6E1364-9B5C-D8E9-680F-288F1EF6D4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718" y="670560"/>
            <a:ext cx="11140402" cy="5400947"/>
          </a:xfrm>
        </p:spPr>
      </p:pic>
    </p:spTree>
    <p:extLst>
      <p:ext uri="{BB962C8B-B14F-4D97-AF65-F5344CB8AC3E}">
        <p14:creationId xmlns:p14="http://schemas.microsoft.com/office/powerpoint/2010/main" val="111783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09DDAFE-9EAE-C5BA-1FBD-34A13B769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88" y="558800"/>
            <a:ext cx="11493952" cy="5471430"/>
          </a:xfrm>
        </p:spPr>
      </p:pic>
    </p:spTree>
    <p:extLst>
      <p:ext uri="{BB962C8B-B14F-4D97-AF65-F5344CB8AC3E}">
        <p14:creationId xmlns:p14="http://schemas.microsoft.com/office/powerpoint/2010/main" val="231732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50E9-7614-6383-2C06-AD955BF67FD0}"/>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93547F20-0FCE-51E4-7718-BF398AE4C230}"/>
              </a:ext>
            </a:extLst>
          </p:cNvPr>
          <p:cNvSpPr>
            <a:spLocks noGrp="1"/>
          </p:cNvSpPr>
          <p:nvPr>
            <p:ph idx="1"/>
          </p:nvPr>
        </p:nvSpPr>
        <p:spPr>
          <a:xfrm>
            <a:off x="558800" y="1216442"/>
            <a:ext cx="10954318" cy="4856700"/>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In conclusion, this project demonstrates how machine learning can support sustainable agriculture by helping farmers choose the most suitable crop for their soil.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In the future, the system can be improved by:</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Integrating live weather APIs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Adding fertilizer recommendations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Building a mobile-friendly version for easy access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This project has strong real-world potential, especially for regions where farming decisions depend heavily on environmental variability.</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806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p:txBody>
          <a:bodyPr>
            <a:normAutofit/>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Problem Definition</a:t>
            </a:r>
          </a:p>
          <a:p>
            <a:r>
              <a:rPr lang="en-US" sz="2400" dirty="0">
                <a:latin typeface="Times New Roman" panose="02020603050405020304" pitchFamily="18" charset="0"/>
                <a:cs typeface="Times New Roman" panose="02020603050405020304" pitchFamily="18" charset="0"/>
              </a:rPr>
              <a:t>Data Understanding and Preprocessing</a:t>
            </a:r>
          </a:p>
          <a:p>
            <a:r>
              <a:rPr lang="en-US" sz="2400" dirty="0">
                <a:latin typeface="Times New Roman" panose="02020603050405020304" pitchFamily="18" charset="0"/>
                <a:cs typeface="Times New Roman" panose="02020603050405020304" pitchFamily="18" charset="0"/>
              </a:rPr>
              <a:t>Exploratory Data Analysis (EDA)</a:t>
            </a:r>
          </a:p>
          <a:p>
            <a:r>
              <a:rPr lang="en-US" sz="2400" dirty="0">
                <a:latin typeface="Times New Roman" panose="02020603050405020304" pitchFamily="18" charset="0"/>
                <a:cs typeface="Times New Roman" panose="02020603050405020304" pitchFamily="18" charset="0"/>
              </a:rPr>
              <a:t>Model Building and Evaluation</a:t>
            </a:r>
          </a:p>
          <a:p>
            <a:r>
              <a:rPr lang="en-US" sz="2400" dirty="0">
                <a:latin typeface="Times New Roman" panose="02020603050405020304" pitchFamily="18" charset="0"/>
                <a:cs typeface="Times New Roman" panose="02020603050405020304" pitchFamily="18" charset="0"/>
              </a:rPr>
              <a:t>Deployment using </a:t>
            </a:r>
            <a:r>
              <a:rPr lang="en-US" sz="2400" dirty="0" err="1">
                <a:latin typeface="Times New Roman" panose="02020603050405020304" pitchFamily="18" charset="0"/>
                <a:cs typeface="Times New Roman" panose="02020603050405020304" pitchFamily="18" charset="0"/>
              </a:rPr>
              <a:t>Streamlit</a:t>
            </a:r>
            <a:r>
              <a:rPr lang="en-US" sz="2400" dirty="0">
                <a:latin typeface="Times New Roman" panose="02020603050405020304" pitchFamily="18" charset="0"/>
                <a:cs typeface="Times New Roman" panose="02020603050405020304" pitchFamily="18" charset="0"/>
              </a:rPr>
              <a:t> UI</a:t>
            </a:r>
          </a:p>
          <a:p>
            <a:r>
              <a:rPr lang="en-US" sz="2400" dirty="0">
                <a:latin typeface="Times New Roman" panose="02020603050405020304" pitchFamily="18" charset="0"/>
                <a:cs typeface="Times New Roman" panose="02020603050405020304" pitchFamily="18" charset="0"/>
              </a:rPr>
              <a:t>Power Bi Visualization</a:t>
            </a:r>
          </a:p>
          <a:p>
            <a:r>
              <a:rPr lang="en-US" sz="2400" dirty="0">
                <a:latin typeface="Times New Roman" panose="02020603050405020304" pitchFamily="18" charset="0"/>
                <a:cs typeface="Times New Roman" panose="02020603050405020304" pitchFamily="18" charset="0"/>
              </a:rPr>
              <a:t>Conclusion.</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2ABB4D-2353-121F-BC90-D5C58E71F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52401"/>
            <a:ext cx="11958320" cy="5715896"/>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E0CFC3-44FB-BA80-9AD7-FA6ECA9FEEE6}"/>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Problem Definition</a:t>
            </a:r>
            <a:endParaRPr lang="en-IN"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6D8A0EA9-40CF-5B45-1BCB-864C07589E51}"/>
              </a:ext>
            </a:extLst>
          </p:cNvPr>
          <p:cNvSpPr>
            <a:spLocks noGrp="1"/>
          </p:cNvSpPr>
          <p:nvPr>
            <p:ph idx="1"/>
          </p:nvPr>
        </p:nvSpPr>
        <p:spPr>
          <a:xfrm>
            <a:off x="339273" y="1643590"/>
            <a:ext cx="11324643" cy="4410587"/>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Agriculture is the backbone of many economies, and farmers often face difficulties in deciding which crop to grow for maximum yield and profitability. The choice of crop depends on multiple factors such as soil nutrients (N, P, K levels), climate conditions (temperature, humidity, rainfall), and soil </a:t>
            </a:r>
            <a:r>
              <a:rPr lang="en-US" sz="2000" dirty="0" err="1">
                <a:latin typeface="Times New Roman" panose="02020603050405020304" pitchFamily="18" charset="0"/>
                <a:cs typeface="Times New Roman" panose="02020603050405020304" pitchFamily="18" charset="0"/>
              </a:rPr>
              <a:t>pH.</a:t>
            </a:r>
            <a:r>
              <a:rPr lang="en-US" sz="2000" dirty="0">
                <a:latin typeface="Times New Roman" panose="02020603050405020304" pitchFamily="18" charset="0"/>
                <a:cs typeface="Times New Roman" panose="02020603050405020304" pitchFamily="18" charset="0"/>
              </a:rPr>
              <a:t>  A wrong choice of crop can lead to low productivity, financial losses, and inefficient use of resources. The problem is to build a machine learning model that can predict the most suitable crop for a given set of soil and climatic parameters. This is a multi-class classification problem, where each class represents a crop type (e.g., </a:t>
            </a:r>
            <a:r>
              <a:rPr lang="en-US" sz="2000" dirty="0" err="1">
                <a:latin typeface="Times New Roman" panose="02020603050405020304" pitchFamily="18" charset="0"/>
                <a:cs typeface="Times New Roman" panose="02020603050405020304" pitchFamily="18" charset="0"/>
              </a:rPr>
              <a:t>rice,wheat</a:t>
            </a:r>
            <a:r>
              <a:rPr lang="en-US" sz="2000" dirty="0">
                <a:latin typeface="Times New Roman" panose="02020603050405020304" pitchFamily="18" charset="0"/>
                <a:cs typeface="Times New Roman" panose="02020603050405020304" pitchFamily="18" charset="0"/>
              </a:rPr>
              <a:t>, maize, watermelon, etc.).</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By solving this problem, we aim to:</a:t>
            </a:r>
          </a:p>
          <a:p>
            <a:r>
              <a:rPr lang="en-US" sz="2000" dirty="0">
                <a:latin typeface="Times New Roman" panose="02020603050405020304" pitchFamily="18" charset="0"/>
                <a:cs typeface="Times New Roman" panose="02020603050405020304" pitchFamily="18" charset="0"/>
              </a:rPr>
              <a:t> Assist farmers in making data-driven decisions.</a:t>
            </a:r>
          </a:p>
          <a:p>
            <a:r>
              <a:rPr lang="en-US" sz="2000" dirty="0">
                <a:latin typeface="Times New Roman" panose="02020603050405020304" pitchFamily="18" charset="0"/>
                <a:cs typeface="Times New Roman" panose="02020603050405020304" pitchFamily="18" charset="0"/>
              </a:rPr>
              <a:t>Improve agricultural productivity and sustainability.</a:t>
            </a:r>
          </a:p>
          <a:p>
            <a:r>
              <a:rPr lang="en-US" sz="2000" dirty="0">
                <a:latin typeface="Times New Roman" panose="02020603050405020304" pitchFamily="18" charset="0"/>
                <a:cs typeface="Times New Roman" panose="02020603050405020304" pitchFamily="18" charset="0"/>
              </a:rPr>
              <a:t> Minimize risks related to unsuitable crop cultivation.</a:t>
            </a: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sp>
        <p:nvSpPr>
          <p:cNvPr id="13" name="AutoShape 6" descr="[NoIcon Annotation]">
            <a:extLst>
              <a:ext uri="{FF2B5EF4-FFF2-40B4-BE49-F238E27FC236}">
                <a16:creationId xmlns:a16="http://schemas.microsoft.com/office/drawing/2014/main" id="{0B743531-EDBD-5766-F180-75CEAB4B0D8D}"/>
              </a:ext>
            </a:extLst>
          </p:cNvPr>
          <p:cNvSpPr>
            <a:spLocks noChangeAspect="1" noChangeArrowheads="1"/>
          </p:cNvSpPr>
          <p:nvPr/>
        </p:nvSpPr>
        <p:spPr bwMode="auto">
          <a:xfrm flipV="1">
            <a:off x="85724" y="563880"/>
            <a:ext cx="507098"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34442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6F45-4940-E99F-D353-08722914ED8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Understanding &amp; Preprocessing</a:t>
            </a:r>
          </a:p>
        </p:txBody>
      </p:sp>
      <p:sp>
        <p:nvSpPr>
          <p:cNvPr id="3" name="Content Placeholder 2">
            <a:extLst>
              <a:ext uri="{FF2B5EF4-FFF2-40B4-BE49-F238E27FC236}">
                <a16:creationId xmlns:a16="http://schemas.microsoft.com/office/drawing/2014/main" id="{E76ABAAE-0E5C-861D-CBE5-AC3679961B5B}"/>
              </a:ext>
            </a:extLst>
          </p:cNvPr>
          <p:cNvSpPr>
            <a:spLocks noGrp="1"/>
          </p:cNvSpPr>
          <p:nvPr>
            <p:ph idx="1"/>
          </p:nvPr>
        </p:nvSpPr>
        <p:spPr/>
        <p:txBody>
          <a:bodyPr/>
          <a:lstStyle/>
          <a:p>
            <a:pPr>
              <a:defRPr sz="2000"/>
            </a:pPr>
            <a:r>
              <a:rPr lang="en-IN" dirty="0">
                <a:latin typeface="Times New Roman" panose="02020603050405020304" pitchFamily="18" charset="0"/>
                <a:cs typeface="Times New Roman" panose="02020603050405020304" pitchFamily="18" charset="0"/>
              </a:rPr>
              <a:t>Dataset: ~2,200 records, 7 input features, 1 target label (crop type).</a:t>
            </a:r>
          </a:p>
          <a:p>
            <a:pPr>
              <a:defRPr sz="2000"/>
            </a:pPr>
            <a:r>
              <a:rPr lang="en-IN" dirty="0">
                <a:latin typeface="Times New Roman" panose="02020603050405020304" pitchFamily="18" charset="0"/>
                <a:cs typeface="Times New Roman" panose="02020603050405020304" pitchFamily="18" charset="0"/>
              </a:rPr>
              <a:t>Features: Nitrogen (N), Phosphorus (P), Potassium (K), Temperature, Humidity, pH, Rainfall.</a:t>
            </a:r>
          </a:p>
          <a:p>
            <a:pPr>
              <a:defRPr sz="2000"/>
            </a:pPr>
            <a:r>
              <a:rPr lang="en-IN" dirty="0">
                <a:latin typeface="Times New Roman" panose="02020603050405020304" pitchFamily="18" charset="0"/>
                <a:cs typeface="Times New Roman" panose="02020603050405020304" pitchFamily="18" charset="0"/>
              </a:rPr>
              <a:t>Preprocessing Steps:</a:t>
            </a:r>
          </a:p>
          <a:p>
            <a:pPr lvl="1">
              <a:buFont typeface="Wingdings" panose="05000000000000000000" pitchFamily="2" charset="2"/>
              <a:buChar char="Ø"/>
              <a:defRPr sz="2000"/>
            </a:pPr>
            <a:r>
              <a:rPr lang="en-IN" dirty="0">
                <a:latin typeface="Times New Roman" panose="02020603050405020304" pitchFamily="18" charset="0"/>
                <a:cs typeface="Times New Roman" panose="02020603050405020304" pitchFamily="18" charset="0"/>
              </a:rPr>
              <a:t> Checked for missing values (none found).</a:t>
            </a:r>
          </a:p>
          <a:p>
            <a:pPr lvl="1">
              <a:buFont typeface="Wingdings" panose="05000000000000000000" pitchFamily="2" charset="2"/>
              <a:buChar char="Ø"/>
              <a:defRPr sz="2000"/>
            </a:pPr>
            <a:r>
              <a:rPr lang="en-IN" dirty="0">
                <a:latin typeface="Times New Roman" panose="02020603050405020304" pitchFamily="18" charset="0"/>
                <a:cs typeface="Times New Roman" panose="02020603050405020304" pitchFamily="18" charset="0"/>
              </a:rPr>
              <a:t> Encoded crop names using </a:t>
            </a:r>
            <a:r>
              <a:rPr lang="en-IN" dirty="0" err="1">
                <a:latin typeface="Times New Roman" panose="02020603050405020304" pitchFamily="18" charset="0"/>
                <a:cs typeface="Times New Roman" panose="02020603050405020304" pitchFamily="18" charset="0"/>
              </a:rPr>
              <a:t>LabelEncoder</a:t>
            </a:r>
            <a:r>
              <a:rPr lang="en-IN"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Ø"/>
              <a:defRPr sz="2000"/>
            </a:pPr>
            <a:r>
              <a:rPr lang="en-IN" dirty="0">
                <a:latin typeface="Times New Roman" panose="02020603050405020304" pitchFamily="18" charset="0"/>
                <a:cs typeface="Times New Roman" panose="02020603050405020304" pitchFamily="18" charset="0"/>
              </a:rPr>
              <a:t> Outlier removal using IQR method.</a:t>
            </a:r>
          </a:p>
          <a:p>
            <a:pPr lvl="1">
              <a:buFont typeface="Wingdings" panose="05000000000000000000" pitchFamily="2" charset="2"/>
              <a:buChar char="Ø"/>
              <a:defRPr sz="2000"/>
            </a:pPr>
            <a:r>
              <a:rPr lang="en-IN" dirty="0">
                <a:latin typeface="Times New Roman" panose="02020603050405020304" pitchFamily="18" charset="0"/>
                <a:cs typeface="Times New Roman" panose="02020603050405020304" pitchFamily="18" charset="0"/>
              </a:rPr>
              <a:t> Log transformation and </a:t>
            </a:r>
            <a:r>
              <a:rPr lang="en-IN" dirty="0" err="1">
                <a:latin typeface="Times New Roman" panose="02020603050405020304" pitchFamily="18" charset="0"/>
                <a:cs typeface="Times New Roman" panose="02020603050405020304" pitchFamily="18" charset="0"/>
              </a:rPr>
              <a:t>StandardScaler</a:t>
            </a:r>
            <a:r>
              <a:rPr lang="en-IN" dirty="0">
                <a:latin typeface="Times New Roman" panose="02020603050405020304" pitchFamily="18" charset="0"/>
                <a:cs typeface="Times New Roman" panose="02020603050405020304" pitchFamily="18" charset="0"/>
              </a:rPr>
              <a:t> applied.</a:t>
            </a:r>
          </a:p>
          <a:p>
            <a:pPr lvl="1">
              <a:buFont typeface="Wingdings" panose="05000000000000000000" pitchFamily="2" charset="2"/>
              <a:buChar char="Ø"/>
              <a:defRPr sz="2000"/>
            </a:pPr>
            <a:r>
              <a:rPr lang="en-IN">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Data balanced using SMOTE + Tomek Links.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36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r>
              <a:rPr lang="en-IN" dirty="0">
                <a:latin typeface="Times New Roman" panose="02020603050405020304" pitchFamily="18" charset="0"/>
                <a:cs typeface="Times New Roman" panose="02020603050405020304" pitchFamily="18" charset="0"/>
              </a:rPr>
              <a:t>Exploratory Data Analysis (EDA)</a:t>
            </a:r>
            <a:endParaRPr lang="en-US"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C9565BAE-48A9-8300-4E79-87D77968413B}"/>
              </a:ext>
            </a:extLst>
          </p:cNvPr>
          <p:cNvSpPr>
            <a:spLocks noGrp="1"/>
          </p:cNvSpPr>
          <p:nvPr>
            <p:ph idx="1"/>
          </p:nvPr>
        </p:nvSpPr>
        <p:spPr/>
        <p:txBody>
          <a:bodyPr lIns="0" tIns="0" rIns="0" bIns="0" numCol="1">
            <a:normAutofit/>
          </a:bodyPr>
          <a:lstStyle/>
          <a:p>
            <a:pPr>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.Distribution: Most features became normal after transformation.</a:t>
            </a: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Boxplots revealed and removed outliers in nutrient and rainfall values.</a:t>
            </a: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Crop Distribution: Dataset includes 22 diverse crop types.</a:t>
            </a: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Observations:</a:t>
            </a: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Rice and maize thrive in high rainfall.</a:t>
            </a:r>
          </a:p>
          <a:p>
            <a:pPr>
              <a:buFont typeface="Wingdings" panose="05000000000000000000" pitchFamily="2" charset="2"/>
              <a:buChar char="v"/>
              <a:defRPr sz="2000"/>
            </a:pPr>
            <a:r>
              <a:rPr lang="en-US" sz="2000" dirty="0">
                <a:latin typeface="Times New Roman" panose="02020603050405020304" pitchFamily="18" charset="0"/>
                <a:cs typeface="Times New Roman" panose="02020603050405020304" pitchFamily="18" charset="0"/>
              </a:rPr>
              <a:t> Pulses grow better in balanced NPK conditions</a:t>
            </a:r>
          </a:p>
        </p:txBody>
      </p:sp>
    </p:spTree>
    <p:extLst>
      <p:ext uri="{BB962C8B-B14F-4D97-AF65-F5344CB8AC3E}">
        <p14:creationId xmlns:p14="http://schemas.microsoft.com/office/powerpoint/2010/main" val="2845992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5498-BB55-4CBB-C8BE-18773A6F2D07}"/>
              </a:ext>
            </a:extLst>
          </p:cNvPr>
          <p:cNvSpPr>
            <a:spLocks noGrp="1"/>
          </p:cNvSpPr>
          <p:nvPr>
            <p:ph type="title"/>
          </p:nvPr>
        </p:nvSpPr>
        <p:spPr/>
        <p:txBody>
          <a:bodyPr/>
          <a:lstStyle/>
          <a:p>
            <a:r>
              <a:rPr lang="en-IN" dirty="0"/>
              <a:t>Model Building &amp; Evaluation</a:t>
            </a:r>
          </a:p>
        </p:txBody>
      </p:sp>
      <p:sp>
        <p:nvSpPr>
          <p:cNvPr id="3" name="Content Placeholder 2">
            <a:extLst>
              <a:ext uri="{FF2B5EF4-FFF2-40B4-BE49-F238E27FC236}">
                <a16:creationId xmlns:a16="http://schemas.microsoft.com/office/drawing/2014/main" id="{B6EEA3C1-2500-9F4C-73CF-F384049C3503}"/>
              </a:ext>
            </a:extLst>
          </p:cNvPr>
          <p:cNvSpPr>
            <a:spLocks noGrp="1"/>
          </p:cNvSpPr>
          <p:nvPr>
            <p:ph idx="1"/>
          </p:nvPr>
        </p:nvSpPr>
        <p:spPr/>
        <p:txBody>
          <a:bodyPr>
            <a:normAutofit/>
          </a:bodyPr>
          <a:lstStyle/>
          <a:p>
            <a:endParaRPr lang="en-IN" sz="2000" dirty="0">
              <a:latin typeface="Times New Roman" panose="02020603050405020304" pitchFamily="18" charset="0"/>
              <a:cs typeface="Times New Roman" panose="02020603050405020304" pitchFamily="18" charset="0"/>
            </a:endParaRPr>
          </a:p>
          <a:p>
            <a:pPr>
              <a:defRPr sz="2000"/>
            </a:pPr>
            <a:r>
              <a:rPr lang="en-IN" sz="2000" dirty="0">
                <a:latin typeface="Times New Roman" panose="02020603050405020304" pitchFamily="18" charset="0"/>
                <a:cs typeface="Times New Roman" panose="02020603050405020304" pitchFamily="18" charset="0"/>
              </a:rPr>
              <a:t>Models Trained: Logistic Regression, Random Forest, </a:t>
            </a:r>
            <a:r>
              <a:rPr lang="en-IN" sz="2000" dirty="0" err="1">
                <a:latin typeface="Times New Roman" panose="02020603050405020304" pitchFamily="18" charset="0"/>
                <a:cs typeface="Times New Roman" panose="02020603050405020304" pitchFamily="18" charset="0"/>
              </a:rPr>
              <a:t>XGBoost</a:t>
            </a:r>
            <a:r>
              <a:rPr lang="en-IN" sz="2000" dirty="0">
                <a:latin typeface="Times New Roman" panose="02020603050405020304" pitchFamily="18" charset="0"/>
                <a:cs typeface="Times New Roman" panose="02020603050405020304" pitchFamily="18" charset="0"/>
              </a:rPr>
              <a:t>.</a:t>
            </a:r>
          </a:p>
          <a:p>
            <a:pPr>
              <a:defRPr sz="2000"/>
            </a:pPr>
            <a:r>
              <a:rPr lang="en-IN" sz="2000" dirty="0">
                <a:latin typeface="Times New Roman" panose="02020603050405020304" pitchFamily="18" charset="0"/>
                <a:cs typeface="Times New Roman" panose="02020603050405020304" pitchFamily="18" charset="0"/>
              </a:rPr>
              <a:t>Techniques: Feature scaling, transformation, cross-validation (Stratified K-Fold).</a:t>
            </a:r>
          </a:p>
          <a:p>
            <a:pPr>
              <a:defRPr sz="2000"/>
            </a:pPr>
            <a:r>
              <a:rPr lang="en-IN" sz="2000" dirty="0">
                <a:latin typeface="Times New Roman" panose="02020603050405020304" pitchFamily="18" charset="0"/>
                <a:cs typeface="Times New Roman" panose="02020603050405020304" pitchFamily="18" charset="0"/>
              </a:rPr>
              <a:t>Performance Summary:</a:t>
            </a:r>
          </a:p>
          <a:p>
            <a:pPr>
              <a:defRPr sz="2000"/>
            </a:pPr>
            <a:r>
              <a:rPr lang="en-IN" sz="2000" dirty="0">
                <a:latin typeface="Times New Roman" panose="02020603050405020304" pitchFamily="18" charset="0"/>
                <a:cs typeface="Times New Roman" panose="02020603050405020304" pitchFamily="18" charset="0"/>
              </a:rPr>
              <a:t>Logistic Regression → 97% train / 96% test</a:t>
            </a:r>
          </a:p>
          <a:p>
            <a:pPr>
              <a:defRPr sz="2000"/>
            </a:pPr>
            <a:r>
              <a:rPr lang="en-IN" sz="2000" dirty="0">
                <a:latin typeface="Times New Roman" panose="02020603050405020304" pitchFamily="18" charset="0"/>
                <a:cs typeface="Times New Roman" panose="02020603050405020304" pitchFamily="18" charset="0"/>
              </a:rPr>
              <a:t>Random Forest → 99% train / 98% test</a:t>
            </a:r>
          </a:p>
          <a:p>
            <a:pPr>
              <a:defRPr sz="2000"/>
            </a:pPr>
            <a:r>
              <a:rPr lang="en-IN" sz="2000" dirty="0" err="1">
                <a:latin typeface="Times New Roman" panose="02020603050405020304" pitchFamily="18" charset="0"/>
                <a:cs typeface="Times New Roman" panose="02020603050405020304" pitchFamily="18" charset="0"/>
              </a:rPr>
              <a:t>XGBoost</a:t>
            </a:r>
            <a:r>
              <a:rPr lang="en-IN" sz="2000" dirty="0">
                <a:latin typeface="Times New Roman" panose="02020603050405020304" pitchFamily="18" charset="0"/>
                <a:cs typeface="Times New Roman" panose="02020603050405020304" pitchFamily="18" charset="0"/>
              </a:rPr>
              <a:t> → 99% train / 98-99% test (Best Model).</a:t>
            </a:r>
          </a:p>
          <a:p>
            <a:pPr>
              <a:defRPr sz="2000"/>
            </a:pPr>
            <a:r>
              <a:rPr lang="en-IN" sz="2000" dirty="0" err="1">
                <a:latin typeface="Times New Roman" panose="02020603050405020304" pitchFamily="18" charset="0"/>
                <a:cs typeface="Times New Roman" panose="02020603050405020304" pitchFamily="18" charset="0"/>
              </a:rPr>
              <a:t>XGBoost</a:t>
            </a:r>
            <a:r>
              <a:rPr lang="en-IN" sz="2000" dirty="0">
                <a:latin typeface="Times New Roman" panose="02020603050405020304" pitchFamily="18" charset="0"/>
                <a:cs typeface="Times New Roman" panose="02020603050405020304" pitchFamily="18" charset="0"/>
              </a:rPr>
              <a:t> selected for deployment due to high accuracy and low overfitting.</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529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2295A7-7640-4D1A-355A-637AB239F2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93" y="182880"/>
            <a:ext cx="10968568" cy="5687695"/>
          </a:xfrm>
        </p:spPr>
      </p:pic>
    </p:spTree>
    <p:extLst>
      <p:ext uri="{BB962C8B-B14F-4D97-AF65-F5344CB8AC3E}">
        <p14:creationId xmlns:p14="http://schemas.microsoft.com/office/powerpoint/2010/main" val="196154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AD7D98-8D3C-B173-09A4-3EC89C347D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361" y="568960"/>
            <a:ext cx="10971199" cy="5504815"/>
          </a:xfrm>
        </p:spPr>
      </p:pic>
    </p:spTree>
    <p:extLst>
      <p:ext uri="{BB962C8B-B14F-4D97-AF65-F5344CB8AC3E}">
        <p14:creationId xmlns:p14="http://schemas.microsoft.com/office/powerpoint/2010/main" val="2897688738"/>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10159</TotalTime>
  <Words>493</Words>
  <Application>Microsoft Office PowerPoint</Application>
  <PresentationFormat>Widescreen</PresentationFormat>
  <Paragraphs>55</Paragraphs>
  <Slides>17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Wingdings</vt:lpstr>
      <vt:lpstr>BIA Template</vt:lpstr>
      <vt:lpstr>PowerPoint Presentation</vt:lpstr>
      <vt:lpstr>Agenda</vt:lpstr>
      <vt:lpstr>PowerPoint Presentation</vt:lpstr>
      <vt:lpstr>Problem Definition</vt:lpstr>
      <vt:lpstr>Data Understanding &amp; Preprocessing</vt:lpstr>
      <vt:lpstr>Exploratory Data Analysis (EDA)</vt:lpstr>
      <vt:lpstr>Model Building &amp;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DAVID JOHNSON</cp:lastModifiedBy>
  <cp:revision>2261</cp:revision>
  <dcterms:created xsi:type="dcterms:W3CDTF">2020-12-23T13:36:00Z</dcterms:created>
  <dcterms:modified xsi:type="dcterms:W3CDTF">2025-11-22T06:55:45Z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